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CityLight Dots" charset="1" panose="00000000000000000000"/>
      <p:regular r:id="rId13"/>
    </p:embeddedFont>
    <p:embeddedFont>
      <p:font typeface="Amoresa" charset="1" panose="00000000000000000000"/>
      <p:regular r:id="rId14"/>
    </p:embeddedFont>
    <p:embeddedFont>
      <p:font typeface="Copperplate Gothic 29 BC Bold" charset="1" panose="020E0604020206020404"/>
      <p:regular r:id="rId15"/>
    </p:embeddedFont>
    <p:embeddedFont>
      <p:font typeface="Canva Student Font" charset="1" panose="00000000000000000000"/>
      <p:regular r:id="rId16"/>
    </p:embeddedFont>
    <p:embeddedFont>
      <p:font typeface="Monoton" charset="1" panose="00000000000000000000"/>
      <p:regular r:id="rId17"/>
    </p:embeddedFont>
    <p:embeddedFont>
      <p:font typeface="Now" charset="1" panose="00000500000000000000"/>
      <p:regular r:id="rId18"/>
    </p:embeddedFont>
    <p:embeddedFont>
      <p:font typeface="Anonymous Pro" charset="1" panose="02060609030202000504"/>
      <p:regular r:id="rId19"/>
    </p:embeddedFont>
    <p:embeddedFont>
      <p:font typeface="Bank Gothic Light" charset="1" panose="020B0607020203060204"/>
      <p:regular r:id="rId20"/>
    </p:embeddedFont>
    <p:embeddedFont>
      <p:font typeface="Old Standard" charset="1" panose="02040503050505020303"/>
      <p:regular r:id="rId21"/>
    </p:embeddedFont>
    <p:embeddedFont>
      <p:font typeface="Lato" charset="1" panose="020F0502020204030203"/>
      <p:regular r:id="rId22"/>
    </p:embeddedFont>
    <p:embeddedFont>
      <p:font typeface="Canva Sans" charset="1" panose="020B0503030501040103"/>
      <p:regular r:id="rId23"/>
    </p:embeddedFont>
    <p:embeddedFont>
      <p:font typeface="Cooper BT Light" charset="1" panose="0208050304030B020404"/>
      <p:regular r:id="rId24"/>
    </p:embeddedFont>
    <p:embeddedFont>
      <p:font typeface="The Seasons" charset="1" panose="00000000000000000000"/>
      <p:regular r:id="rId25"/>
    </p:embeddedFont>
    <p:embeddedFont>
      <p:font typeface="Gagalin" charset="1" panose="00000500000000000000"/>
      <p:regular r:id="rId26"/>
    </p:embeddedFont>
    <p:embeddedFont>
      <p:font typeface="Fredoka" charset="1" panose="02000000000000000000"/>
      <p:regular r:id="rId27"/>
    </p:embeddedFont>
    <p:embeddedFont>
      <p:font typeface="Open Sauce" charset="1" panose="00000500000000000000"/>
      <p:regular r:id="rId28"/>
    </p:embeddedFont>
    <p:embeddedFont>
      <p:font typeface="HK Modular" charset="1" panose="00000800000000000000"/>
      <p:regular r:id="rId29"/>
    </p:embeddedFont>
    <p:embeddedFont>
      <p:font typeface="Zen Dots" charset="1" panose="00000000000000000000"/>
      <p:regular r:id="rId30"/>
    </p:embeddedFont>
    <p:embeddedFont>
      <p:font typeface="Open Sans" charset="1" panose="00000000000000000000"/>
      <p:regular r:id="rId31"/>
    </p:embeddedFont>
    <p:embeddedFont>
      <p:font typeface="Playfair Display" charset="1" panose="00000000000000000000"/>
      <p:regular r:id="rId32"/>
    </p:embeddedFont>
    <p:embeddedFont>
      <p:font typeface="Brick Sans" charset="1" panose="000000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svg" Type="http://schemas.openxmlformats.org/officeDocument/2006/relationships/image"/><Relationship Id="rId12" Target="../media/image17.png" Type="http://schemas.openxmlformats.org/officeDocument/2006/relationships/image"/><Relationship Id="rId13" Target="../media/image1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11" Target="../media/image22.svg" Type="http://schemas.openxmlformats.org/officeDocument/2006/relationships/image"/><Relationship Id="rId12" Target="../media/image23.png" Type="http://schemas.openxmlformats.org/officeDocument/2006/relationships/image"/><Relationship Id="rId13" Target="../media/image24.svg" Type="http://schemas.openxmlformats.org/officeDocument/2006/relationships/image"/><Relationship Id="rId14" Target="../media/image25.png" Type="http://schemas.openxmlformats.org/officeDocument/2006/relationships/image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26.png" Type="http://schemas.openxmlformats.org/officeDocument/2006/relationships/image"/><Relationship Id="rId9" Target="../media/image2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78852" y="-1188622"/>
            <a:ext cx="8684330" cy="8700148"/>
          </a:xfrm>
          <a:custGeom>
            <a:avLst/>
            <a:gdLst/>
            <a:ahLst/>
            <a:cxnLst/>
            <a:rect r="r" b="b" t="t" l="l"/>
            <a:pathLst>
              <a:path h="8700148" w="8684330">
                <a:moveTo>
                  <a:pt x="0" y="0"/>
                </a:moveTo>
                <a:lnTo>
                  <a:pt x="8684330" y="0"/>
                </a:lnTo>
                <a:lnTo>
                  <a:pt x="8684330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36189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8530" y="624372"/>
            <a:ext cx="16790940" cy="9038256"/>
            <a:chOff x="0" y="0"/>
            <a:chExt cx="4422305" cy="23804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4672443" y="0"/>
            <a:ext cx="18380983" cy="12162646"/>
          </a:xfrm>
          <a:custGeom>
            <a:avLst/>
            <a:gdLst/>
            <a:ahLst/>
            <a:cxnLst/>
            <a:rect r="r" b="b" t="t" l="l"/>
            <a:pathLst>
              <a:path h="12162646" w="18380983">
                <a:moveTo>
                  <a:pt x="0" y="0"/>
                </a:moveTo>
                <a:lnTo>
                  <a:pt x="18380984" y="0"/>
                </a:lnTo>
                <a:lnTo>
                  <a:pt x="18380984" y="12162646"/>
                </a:lnTo>
                <a:lnTo>
                  <a:pt x="0" y="121626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3359258">
            <a:off x="10816115" y="5089377"/>
            <a:ext cx="10424156" cy="12070075"/>
          </a:xfrm>
          <a:custGeom>
            <a:avLst/>
            <a:gdLst/>
            <a:ahLst/>
            <a:cxnLst/>
            <a:rect r="r" b="b" t="t" l="l"/>
            <a:pathLst>
              <a:path h="12070075" w="10424156">
                <a:moveTo>
                  <a:pt x="10424156" y="0"/>
                </a:moveTo>
                <a:lnTo>
                  <a:pt x="0" y="0"/>
                </a:lnTo>
                <a:lnTo>
                  <a:pt x="0" y="12070075"/>
                </a:lnTo>
                <a:lnTo>
                  <a:pt x="10424156" y="12070075"/>
                </a:lnTo>
                <a:lnTo>
                  <a:pt x="10424156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237175" y="1938823"/>
            <a:ext cx="13049548" cy="1635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22"/>
              </a:lnSpc>
            </a:pPr>
            <a:r>
              <a:rPr lang="en-US" sz="8730">
                <a:solidFill>
                  <a:srgbClr val="000000"/>
                </a:solidFill>
                <a:latin typeface="CityLight Dots"/>
                <a:ea typeface="CityLight Dots"/>
                <a:cs typeface="CityLight Dots"/>
                <a:sym typeface="CityLight Dots"/>
              </a:rPr>
              <a:t>Fiat Lux Artha Nova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51963" t="-29025" r="-56186" b="-66115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22941" y="3651140"/>
            <a:ext cx="7541716" cy="630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opperplate Gothic 29 BC Bold"/>
                <a:ea typeface="Copperplate Gothic 29 BC Bold"/>
                <a:cs typeface="Copperplate Gothic 29 BC Bold"/>
                <a:sym typeface="Copperplate Gothic 29 BC Bold"/>
              </a:rPr>
              <a:t>“Let there be cre</a:t>
            </a:r>
            <a:r>
              <a:rPr lang="en-US" sz="3300">
                <a:solidFill>
                  <a:srgbClr val="000000"/>
                </a:solidFill>
                <a:latin typeface="Copperplate Gothic 29 BC Bold"/>
                <a:ea typeface="Copperplate Gothic 29 BC Bold"/>
                <a:cs typeface="Copperplate Gothic 29 BC Bold"/>
                <a:sym typeface="Copperplate Gothic 29 BC Bold"/>
              </a:rPr>
              <a:t>dit, Let wealth be reborn”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12133" y="6754418"/>
            <a:ext cx="318775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Presented By : Divy Raj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56838" y="-3137470"/>
            <a:ext cx="4834184" cy="4842989"/>
          </a:xfrm>
          <a:custGeom>
            <a:avLst/>
            <a:gdLst/>
            <a:ahLst/>
            <a:cxnLst/>
            <a:rect r="r" b="b" t="t" l="l"/>
            <a:pathLst>
              <a:path h="4842989" w="4834184">
                <a:moveTo>
                  <a:pt x="0" y="0"/>
                </a:moveTo>
                <a:lnTo>
                  <a:pt x="4834184" y="0"/>
                </a:lnTo>
                <a:lnTo>
                  <a:pt x="4834184" y="4842989"/>
                </a:lnTo>
                <a:lnTo>
                  <a:pt x="0" y="48429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36189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8530" y="624372"/>
            <a:ext cx="16790940" cy="9038256"/>
            <a:chOff x="0" y="0"/>
            <a:chExt cx="4422305" cy="23804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1963" t="-29025" r="-56186" b="-66115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335664" y="-1085030"/>
            <a:ext cx="10764830" cy="12464540"/>
          </a:xfrm>
          <a:custGeom>
            <a:avLst/>
            <a:gdLst/>
            <a:ahLst/>
            <a:cxnLst/>
            <a:rect r="r" b="b" t="t" l="l"/>
            <a:pathLst>
              <a:path h="12464540" w="10764830">
                <a:moveTo>
                  <a:pt x="0" y="0"/>
                </a:moveTo>
                <a:lnTo>
                  <a:pt x="10764830" y="0"/>
                </a:lnTo>
                <a:lnTo>
                  <a:pt x="10764830" y="12464540"/>
                </a:lnTo>
                <a:lnTo>
                  <a:pt x="0" y="124645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28700" y="5743226"/>
            <a:ext cx="9053137" cy="3562272"/>
            <a:chOff x="0" y="0"/>
            <a:chExt cx="2384365" cy="93821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4365" cy="938212"/>
            </a:xfrm>
            <a:custGeom>
              <a:avLst/>
              <a:gdLst/>
              <a:ahLst/>
              <a:cxnLst/>
              <a:rect r="r" b="b" t="t" l="l"/>
              <a:pathLst>
                <a:path h="938212" w="2384365">
                  <a:moveTo>
                    <a:pt x="43613" y="0"/>
                  </a:moveTo>
                  <a:lnTo>
                    <a:pt x="2340752" y="0"/>
                  </a:lnTo>
                  <a:cubicBezTo>
                    <a:pt x="2364839" y="0"/>
                    <a:pt x="2384365" y="19526"/>
                    <a:pt x="2384365" y="43613"/>
                  </a:cubicBezTo>
                  <a:lnTo>
                    <a:pt x="2384365" y="894598"/>
                  </a:lnTo>
                  <a:cubicBezTo>
                    <a:pt x="2384365" y="906165"/>
                    <a:pt x="2379770" y="917259"/>
                    <a:pt x="2371591" y="925438"/>
                  </a:cubicBezTo>
                  <a:cubicBezTo>
                    <a:pt x="2363412" y="933617"/>
                    <a:pt x="2352319" y="938212"/>
                    <a:pt x="2340752" y="938212"/>
                  </a:cubicBezTo>
                  <a:lnTo>
                    <a:pt x="43613" y="938212"/>
                  </a:lnTo>
                  <a:cubicBezTo>
                    <a:pt x="32046" y="938212"/>
                    <a:pt x="20953" y="933617"/>
                    <a:pt x="12774" y="925438"/>
                  </a:cubicBezTo>
                  <a:cubicBezTo>
                    <a:pt x="4595" y="917259"/>
                    <a:pt x="0" y="906165"/>
                    <a:pt x="0" y="894598"/>
                  </a:cubicBezTo>
                  <a:lnTo>
                    <a:pt x="0" y="43613"/>
                  </a:lnTo>
                  <a:cubicBezTo>
                    <a:pt x="0" y="32046"/>
                    <a:pt x="4595" y="20953"/>
                    <a:pt x="12774" y="12774"/>
                  </a:cubicBezTo>
                  <a:cubicBezTo>
                    <a:pt x="20953" y="4595"/>
                    <a:pt x="32046" y="0"/>
                    <a:pt x="43613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384365" cy="9763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40354" y="6110026"/>
            <a:ext cx="7732026" cy="77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1"/>
              </a:lnSpc>
            </a:pPr>
            <a:r>
              <a:rPr lang="en-US" sz="6213" spc="-335">
                <a:solidFill>
                  <a:srgbClr val="0F505B"/>
                </a:solidFill>
                <a:latin typeface="Monoton"/>
                <a:ea typeface="Monoton"/>
                <a:cs typeface="Monoton"/>
                <a:sym typeface="Monoton"/>
              </a:rPr>
              <a:t>VISION    &amp;    MISSION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9175" y="7077453"/>
            <a:ext cx="8974383" cy="881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6"/>
              </a:lnSpc>
              <a:spcBef>
                <a:spcPct val="0"/>
              </a:spcBef>
            </a:pPr>
            <a:r>
              <a:rPr lang="en-US" sz="1662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Creating a decentralized credit framew</a:t>
            </a:r>
            <a:r>
              <a:rPr lang="en-US" sz="1662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ork that unites RWA-backed and identity-verified lending through on-chain attestations and AI Verifications— redefining how trust becomes accessible, programmable wealth.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07453" y="8159186"/>
            <a:ext cx="8974383" cy="881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6"/>
              </a:lnSpc>
              <a:spcBef>
                <a:spcPct val="0"/>
              </a:spcBef>
            </a:pPr>
            <a:r>
              <a:rPr lang="en-US" sz="1662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Restoring credit as</a:t>
            </a:r>
            <a:r>
              <a:rPr lang="en-US" sz="1662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 a universal right through verified identity and tokenized assets — where trust becomes programmable, wealth becomes accessible, and lending transcends all boundaries.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85829" y="847725"/>
            <a:ext cx="5174995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1C394A"/>
                </a:solidFill>
                <a:latin typeface="Anonymous Pro"/>
                <a:ea typeface="Anonymous Pro"/>
                <a:cs typeface="Anonymous Pro"/>
                <a:sym typeface="Anonymous Pro"/>
              </a:rPr>
              <a:t>About Us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9175" y="2438358"/>
            <a:ext cx="15029194" cy="1990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Bank Gothic Light"/>
                <a:ea typeface="Bank Gothic Light"/>
                <a:cs typeface="Bank Gothic Light"/>
                <a:sym typeface="Bank Gothic Light"/>
              </a:rPr>
              <a:t>CredEase inherits the legacy of Florence's merchant bankers and reimagines it f</a:t>
            </a:r>
            <a:r>
              <a:rPr lang="en-US" sz="2262">
                <a:solidFill>
                  <a:srgbClr val="000000"/>
                </a:solidFill>
                <a:latin typeface="Bank Gothic Light"/>
                <a:ea typeface="Bank Gothic Light"/>
                <a:cs typeface="Bank Gothic Light"/>
                <a:sym typeface="Bank Gothic Light"/>
              </a:rPr>
              <a:t>or the blockchain era. We're building the first institutionally-compliant RWA lending protocol on Stellar — where verified holders of tokenized securities unlock instant USDC liquidity, and transparency replaces intermediaries, restoring dignity and efficiency to capital markets through code.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78852" y="-1188622"/>
            <a:ext cx="8684330" cy="8700148"/>
          </a:xfrm>
          <a:custGeom>
            <a:avLst/>
            <a:gdLst/>
            <a:ahLst/>
            <a:cxnLst/>
            <a:rect r="r" b="b" t="t" l="l"/>
            <a:pathLst>
              <a:path h="8700148" w="8684330">
                <a:moveTo>
                  <a:pt x="0" y="0"/>
                </a:moveTo>
                <a:lnTo>
                  <a:pt x="8684330" y="0"/>
                </a:lnTo>
                <a:lnTo>
                  <a:pt x="8684330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36189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8530" y="624372"/>
            <a:ext cx="16790940" cy="9038256"/>
            <a:chOff x="0" y="0"/>
            <a:chExt cx="4422305" cy="23804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1963" t="-29025" r="-56186" b="-66115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85031" y="417073"/>
            <a:ext cx="13555557" cy="12559131"/>
          </a:xfrm>
          <a:custGeom>
            <a:avLst/>
            <a:gdLst/>
            <a:ahLst/>
            <a:cxnLst/>
            <a:rect r="r" b="b" t="t" l="l"/>
            <a:pathLst>
              <a:path h="12559131" w="13555557">
                <a:moveTo>
                  <a:pt x="0" y="0"/>
                </a:moveTo>
                <a:lnTo>
                  <a:pt x="13555557" y="0"/>
                </a:lnTo>
                <a:lnTo>
                  <a:pt x="13555557" y="12559130"/>
                </a:lnTo>
                <a:lnTo>
                  <a:pt x="0" y="125591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677599">
            <a:off x="1844703" y="5224733"/>
            <a:ext cx="2087218" cy="4573586"/>
          </a:xfrm>
          <a:custGeom>
            <a:avLst/>
            <a:gdLst/>
            <a:ahLst/>
            <a:cxnLst/>
            <a:rect r="r" b="b" t="t" l="l"/>
            <a:pathLst>
              <a:path h="4573586" w="2087218">
                <a:moveTo>
                  <a:pt x="0" y="0"/>
                </a:moveTo>
                <a:lnTo>
                  <a:pt x="2087219" y="0"/>
                </a:lnTo>
                <a:lnTo>
                  <a:pt x="2087219" y="4573586"/>
                </a:lnTo>
                <a:lnTo>
                  <a:pt x="0" y="45735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713687" y="7086359"/>
            <a:ext cx="2635931" cy="2482568"/>
          </a:xfrm>
          <a:custGeom>
            <a:avLst/>
            <a:gdLst/>
            <a:ahLst/>
            <a:cxnLst/>
            <a:rect r="r" b="b" t="t" l="l"/>
            <a:pathLst>
              <a:path h="2482568" w="2635931">
                <a:moveTo>
                  <a:pt x="0" y="0"/>
                </a:moveTo>
                <a:lnTo>
                  <a:pt x="2635932" y="0"/>
                </a:lnTo>
                <a:lnTo>
                  <a:pt x="2635932" y="2482567"/>
                </a:lnTo>
                <a:lnTo>
                  <a:pt x="0" y="248256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67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43140" y="819150"/>
            <a:ext cx="7078266" cy="1009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2"/>
              </a:lnSpc>
              <a:spcBef>
                <a:spcPct val="0"/>
              </a:spcBef>
            </a:pPr>
            <a:r>
              <a:rPr lang="en-US" sz="5272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CLAUSTRA</a:t>
            </a:r>
            <a:r>
              <a:rPr lang="en-US" sz="5272">
                <a:solidFill>
                  <a:srgbClr val="000000"/>
                </a:solidFill>
                <a:latin typeface="Old Standard"/>
                <a:ea typeface="Old Standard"/>
                <a:cs typeface="Old Standard"/>
                <a:sym typeface="Old Standard"/>
              </a:rPr>
              <a:t> CREDITA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402561" y="1780592"/>
            <a:ext cx="3359423" cy="390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“Current C</a:t>
            </a:r>
            <a:r>
              <a:rPr lang="en-US" sz="2262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redit's Shackles”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86852" y="4964258"/>
            <a:ext cx="3085133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PERSONA</a:t>
            </a:r>
            <a:r>
              <a:rPr lang="en-US" sz="22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NON GRATA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86852" y="5359539"/>
            <a:ext cx="8674993" cy="265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6"/>
              </a:lnSpc>
              <a:spcBef>
                <a:spcPct val="0"/>
              </a:spcBef>
            </a:pPr>
            <a:r>
              <a:rPr lang="en-US" sz="15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“Web3</a:t>
            </a:r>
            <a:r>
              <a:rPr lang="en-US" sz="15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promised freedom, but delivers exclusion to those without collateral”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878730" y="5002358"/>
            <a:ext cx="579024" cy="526461"/>
            <a:chOff x="0" y="0"/>
            <a:chExt cx="295155" cy="26836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95155" cy="268361"/>
            </a:xfrm>
            <a:custGeom>
              <a:avLst/>
              <a:gdLst/>
              <a:ahLst/>
              <a:cxnLst/>
              <a:rect r="r" b="b" t="t" l="l"/>
              <a:pathLst>
                <a:path h="268361" w="295155">
                  <a:moveTo>
                    <a:pt x="0" y="0"/>
                  </a:moveTo>
                  <a:lnTo>
                    <a:pt x="295155" y="0"/>
                  </a:lnTo>
                  <a:lnTo>
                    <a:pt x="295155" y="268361"/>
                  </a:lnTo>
                  <a:lnTo>
                    <a:pt x="0" y="2683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59595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95155" cy="3064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878730" y="5698490"/>
            <a:ext cx="579024" cy="526461"/>
            <a:chOff x="0" y="0"/>
            <a:chExt cx="295155" cy="26836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95155" cy="268361"/>
            </a:xfrm>
            <a:custGeom>
              <a:avLst/>
              <a:gdLst/>
              <a:ahLst/>
              <a:cxnLst/>
              <a:rect r="r" b="b" t="t" l="l"/>
              <a:pathLst>
                <a:path h="268361" w="295155">
                  <a:moveTo>
                    <a:pt x="0" y="0"/>
                  </a:moveTo>
                  <a:lnTo>
                    <a:pt x="295155" y="0"/>
                  </a:lnTo>
                  <a:lnTo>
                    <a:pt x="295155" y="268361"/>
                  </a:lnTo>
                  <a:lnTo>
                    <a:pt x="0" y="2683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F505B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95155" cy="3064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7786852" y="5748487"/>
            <a:ext cx="7928225" cy="653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73"/>
              </a:lnSpc>
            </a:pPr>
            <a:r>
              <a:rPr lang="en-US" sz="1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Privacy-preserving AI verifies real-world identity</a:t>
            </a:r>
            <a:r>
              <a:rPr lang="en-US" sz="1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creating on-chain attestations that build creditworthiness  enabling unsecured loans for verified humans, not just whale wallets.</a:t>
            </a:r>
          </a:p>
          <a:p>
            <a:pPr algn="ctr">
              <a:lnSpc>
                <a:spcPts val="1773"/>
              </a:lnSpc>
            </a:pPr>
          </a:p>
        </p:txBody>
      </p:sp>
      <p:grpSp>
        <p:nvGrpSpPr>
          <p:cNvPr name="Group 24" id="24"/>
          <p:cNvGrpSpPr/>
          <p:nvPr/>
        </p:nvGrpSpPr>
        <p:grpSpPr>
          <a:xfrm rot="-5400000">
            <a:off x="6885649" y="7694228"/>
            <a:ext cx="1144209" cy="1144209"/>
            <a:chOff x="0" y="0"/>
            <a:chExt cx="558800" cy="558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58800" cy="558800"/>
            </a:xfrm>
            <a:custGeom>
              <a:avLst/>
              <a:gdLst/>
              <a:ahLst/>
              <a:cxnLst/>
              <a:rect r="r" b="b" t="t" l="l"/>
              <a:pathLst>
                <a:path h="558800" w="558800">
                  <a:moveTo>
                    <a:pt x="0" y="558800"/>
                  </a:moveTo>
                  <a:cubicBezTo>
                    <a:pt x="0" y="411634"/>
                    <a:pt x="59606" y="267731"/>
                    <a:pt x="163669" y="163669"/>
                  </a:cubicBezTo>
                  <a:cubicBezTo>
                    <a:pt x="267731" y="59606"/>
                    <a:pt x="411634" y="0"/>
                    <a:pt x="558800" y="0"/>
                  </a:cubicBezTo>
                  <a:lnTo>
                    <a:pt x="558800" y="285081"/>
                  </a:lnTo>
                  <a:cubicBezTo>
                    <a:pt x="486712" y="285081"/>
                    <a:pt x="416225" y="314278"/>
                    <a:pt x="365251" y="365251"/>
                  </a:cubicBezTo>
                  <a:cubicBezTo>
                    <a:pt x="314278" y="416225"/>
                    <a:pt x="285081" y="486712"/>
                    <a:pt x="285081" y="558800"/>
                  </a:cubicBezTo>
                  <a:lnTo>
                    <a:pt x="0" y="558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F505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127000" y="88900"/>
              <a:ext cx="304800" cy="342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6871811" y="2467649"/>
            <a:ext cx="1144209" cy="1144209"/>
            <a:chOff x="0" y="0"/>
            <a:chExt cx="558800" cy="558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58800" cy="558800"/>
            </a:xfrm>
            <a:custGeom>
              <a:avLst/>
              <a:gdLst/>
              <a:ahLst/>
              <a:cxnLst/>
              <a:rect r="r" b="b" t="t" l="l"/>
              <a:pathLst>
                <a:path h="558800" w="558800">
                  <a:moveTo>
                    <a:pt x="0" y="558800"/>
                  </a:moveTo>
                  <a:cubicBezTo>
                    <a:pt x="0" y="411634"/>
                    <a:pt x="59606" y="267731"/>
                    <a:pt x="163669" y="163669"/>
                  </a:cubicBezTo>
                  <a:cubicBezTo>
                    <a:pt x="267731" y="59606"/>
                    <a:pt x="411634" y="0"/>
                    <a:pt x="558800" y="0"/>
                  </a:cubicBezTo>
                  <a:lnTo>
                    <a:pt x="558800" y="285081"/>
                  </a:lnTo>
                  <a:cubicBezTo>
                    <a:pt x="486712" y="285081"/>
                    <a:pt x="416225" y="314278"/>
                    <a:pt x="365251" y="365251"/>
                  </a:cubicBezTo>
                  <a:cubicBezTo>
                    <a:pt x="314278" y="416225"/>
                    <a:pt x="285081" y="486712"/>
                    <a:pt x="285081" y="558800"/>
                  </a:cubicBezTo>
                  <a:lnTo>
                    <a:pt x="0" y="558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59595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127000" y="88900"/>
              <a:ext cx="304800" cy="342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6871811" y="3845682"/>
            <a:ext cx="579024" cy="526461"/>
            <a:chOff x="0" y="0"/>
            <a:chExt cx="295155" cy="26836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95155" cy="268361"/>
            </a:xfrm>
            <a:custGeom>
              <a:avLst/>
              <a:gdLst/>
              <a:ahLst/>
              <a:cxnLst/>
              <a:rect r="r" b="b" t="t" l="l"/>
              <a:pathLst>
                <a:path h="268361" w="295155">
                  <a:moveTo>
                    <a:pt x="0" y="0"/>
                  </a:moveTo>
                  <a:lnTo>
                    <a:pt x="295155" y="0"/>
                  </a:lnTo>
                  <a:lnTo>
                    <a:pt x="295155" y="268361"/>
                  </a:lnTo>
                  <a:lnTo>
                    <a:pt x="0" y="2683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F505B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295155" cy="3064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7786852" y="3103366"/>
            <a:ext cx="2539380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VINCULA</a:t>
            </a:r>
            <a:r>
              <a:rPr lang="en-US" sz="22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VALORIS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786852" y="3465009"/>
            <a:ext cx="8244801" cy="265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6"/>
              </a:lnSpc>
              <a:spcBef>
                <a:spcPct val="0"/>
              </a:spcBef>
            </a:pPr>
            <a:r>
              <a:rPr lang="en-US" sz="15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“</a:t>
            </a:r>
            <a:r>
              <a:rPr lang="en-US" sz="15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Your real-world assets tokens shouldn't sit idle while you need liquidity”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761984" y="3855883"/>
            <a:ext cx="7953093" cy="653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73"/>
              </a:lnSpc>
            </a:pPr>
            <a:r>
              <a:rPr lang="en-US" sz="1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verify real-world assets through </a:t>
            </a:r>
            <a:r>
              <a:rPr lang="en-US" sz="1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AI-powered validation, enabling instant USDC loans against Treasury bills, bonds, and verified securities Tokenized thorough reputed RWA Token Contract— unlocking dormant capital without custody transfer.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6864892" y="6897093"/>
            <a:ext cx="579024" cy="526461"/>
            <a:chOff x="0" y="0"/>
            <a:chExt cx="295155" cy="268361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95155" cy="268361"/>
            </a:xfrm>
            <a:custGeom>
              <a:avLst/>
              <a:gdLst/>
              <a:ahLst/>
              <a:cxnLst/>
              <a:rect r="r" b="b" t="t" l="l"/>
              <a:pathLst>
                <a:path h="268361" w="295155">
                  <a:moveTo>
                    <a:pt x="0" y="0"/>
                  </a:moveTo>
                  <a:lnTo>
                    <a:pt x="295155" y="0"/>
                  </a:lnTo>
                  <a:lnTo>
                    <a:pt x="295155" y="268361"/>
                  </a:lnTo>
                  <a:lnTo>
                    <a:pt x="0" y="2683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59595"/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295155" cy="3064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7786852" y="6876962"/>
            <a:ext cx="3472023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SHRINKHALA</a:t>
            </a:r>
            <a:r>
              <a:rPr lang="en-US" sz="22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VIBHAJAN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786852" y="7276705"/>
            <a:ext cx="8699862" cy="265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6"/>
              </a:lnSpc>
              <a:spcBef>
                <a:spcPct val="0"/>
              </a:spcBef>
            </a:pPr>
            <a:r>
              <a:rPr lang="en-US" sz="15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“Your creditworthiness is fragmented across chains, invisible to lenders”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932706" y="7665653"/>
            <a:ext cx="7953093" cy="8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73"/>
              </a:lnSpc>
            </a:pPr>
            <a:r>
              <a:rPr lang="en-US" sz="1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Cross-chain identity agg</a:t>
            </a:r>
            <a:r>
              <a:rPr lang="en-US" sz="1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regation unifies your transaction history from multiple blockchains into a single credit profile — proving trustworthiness wherever you transact, building portable reputation that transcends platforms.</a:t>
            </a:r>
          </a:p>
          <a:p>
            <a:pPr algn="ctr">
              <a:lnSpc>
                <a:spcPts val="1773"/>
              </a:lnSpc>
            </a:pPr>
          </a:p>
        </p:txBody>
      </p:sp>
      <p:sp>
        <p:nvSpPr>
          <p:cNvPr name="Freeform 42" id="42"/>
          <p:cNvSpPr/>
          <p:nvPr/>
        </p:nvSpPr>
        <p:spPr>
          <a:xfrm flipH="false" flipV="false" rot="-10800000">
            <a:off x="14567834" y="1028700"/>
            <a:ext cx="2635931" cy="2482568"/>
          </a:xfrm>
          <a:custGeom>
            <a:avLst/>
            <a:gdLst/>
            <a:ahLst/>
            <a:cxnLst/>
            <a:rect r="r" b="b" t="t" l="l"/>
            <a:pathLst>
              <a:path h="2482568" w="2635931">
                <a:moveTo>
                  <a:pt x="0" y="0"/>
                </a:moveTo>
                <a:lnTo>
                  <a:pt x="2635931" y="0"/>
                </a:lnTo>
                <a:lnTo>
                  <a:pt x="2635931" y="2482568"/>
                </a:lnTo>
                <a:lnTo>
                  <a:pt x="0" y="248256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67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476078"/>
            <a:ext cx="11952611" cy="6563070"/>
          </a:xfrm>
          <a:custGeom>
            <a:avLst/>
            <a:gdLst/>
            <a:ahLst/>
            <a:cxnLst/>
            <a:rect r="r" b="b" t="t" l="l"/>
            <a:pathLst>
              <a:path h="6563070" w="11952611">
                <a:moveTo>
                  <a:pt x="0" y="0"/>
                </a:moveTo>
                <a:lnTo>
                  <a:pt x="11952611" y="0"/>
                </a:lnTo>
                <a:lnTo>
                  <a:pt x="11952611" y="6563070"/>
                </a:lnTo>
                <a:lnTo>
                  <a:pt x="0" y="65630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78852" y="-1188622"/>
            <a:ext cx="8684330" cy="8700148"/>
          </a:xfrm>
          <a:custGeom>
            <a:avLst/>
            <a:gdLst/>
            <a:ahLst/>
            <a:cxnLst/>
            <a:rect r="r" b="b" t="t" l="l"/>
            <a:pathLst>
              <a:path h="8700148" w="8684330">
                <a:moveTo>
                  <a:pt x="0" y="0"/>
                </a:moveTo>
                <a:lnTo>
                  <a:pt x="8684330" y="0"/>
                </a:lnTo>
                <a:lnTo>
                  <a:pt x="8684330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48530" y="624372"/>
            <a:ext cx="16790940" cy="9038256"/>
            <a:chOff x="0" y="0"/>
            <a:chExt cx="4422305" cy="23804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1963" t="-29025" r="-56186" b="-66115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082197" y="805457"/>
            <a:ext cx="2177103" cy="4114800"/>
          </a:xfrm>
          <a:custGeom>
            <a:avLst/>
            <a:gdLst/>
            <a:ahLst/>
            <a:cxnLst/>
            <a:rect r="r" b="b" t="t" l="l"/>
            <a:pathLst>
              <a:path h="4114800" w="2177103">
                <a:moveTo>
                  <a:pt x="0" y="0"/>
                </a:moveTo>
                <a:lnTo>
                  <a:pt x="2177103" y="0"/>
                </a:lnTo>
                <a:lnTo>
                  <a:pt x="21771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2773408">
            <a:off x="3766745" y="7018380"/>
            <a:ext cx="21044399" cy="3634942"/>
          </a:xfrm>
          <a:custGeom>
            <a:avLst/>
            <a:gdLst/>
            <a:ahLst/>
            <a:cxnLst/>
            <a:rect r="r" b="b" t="t" l="l"/>
            <a:pathLst>
              <a:path h="3634942" w="21044399">
                <a:moveTo>
                  <a:pt x="0" y="0"/>
                </a:moveTo>
                <a:lnTo>
                  <a:pt x="21044399" y="0"/>
                </a:lnTo>
                <a:lnTo>
                  <a:pt x="21044399" y="3634942"/>
                </a:lnTo>
                <a:lnTo>
                  <a:pt x="0" y="363494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488824" y="6827846"/>
            <a:ext cx="4783466" cy="2535526"/>
            <a:chOff x="0" y="0"/>
            <a:chExt cx="1259843" cy="66779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59843" cy="667793"/>
            </a:xfrm>
            <a:custGeom>
              <a:avLst/>
              <a:gdLst/>
              <a:ahLst/>
              <a:cxnLst/>
              <a:rect r="r" b="b" t="t" l="l"/>
              <a:pathLst>
                <a:path h="667793" w="1259843">
                  <a:moveTo>
                    <a:pt x="1099823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507773"/>
                  </a:lnTo>
                  <a:lnTo>
                    <a:pt x="160020" y="667793"/>
                  </a:lnTo>
                  <a:lnTo>
                    <a:pt x="1099823" y="667793"/>
                  </a:lnTo>
                  <a:lnTo>
                    <a:pt x="1259843" y="507773"/>
                  </a:lnTo>
                  <a:lnTo>
                    <a:pt x="1259843" y="160020"/>
                  </a:lnTo>
                  <a:lnTo>
                    <a:pt x="109982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1919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63500" y="25400"/>
              <a:ext cx="1132843" cy="578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006214" y="4830937"/>
            <a:ext cx="4783466" cy="2535526"/>
            <a:chOff x="0" y="0"/>
            <a:chExt cx="1259843" cy="66779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59843" cy="667793"/>
            </a:xfrm>
            <a:custGeom>
              <a:avLst/>
              <a:gdLst/>
              <a:ahLst/>
              <a:cxnLst/>
              <a:rect r="r" b="b" t="t" l="l"/>
              <a:pathLst>
                <a:path h="667793" w="1259843">
                  <a:moveTo>
                    <a:pt x="1099823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507773"/>
                  </a:lnTo>
                  <a:lnTo>
                    <a:pt x="160020" y="667793"/>
                  </a:lnTo>
                  <a:lnTo>
                    <a:pt x="1099823" y="667793"/>
                  </a:lnTo>
                  <a:lnTo>
                    <a:pt x="1259843" y="507773"/>
                  </a:lnTo>
                  <a:lnTo>
                    <a:pt x="1259843" y="160020"/>
                  </a:lnTo>
                  <a:lnTo>
                    <a:pt x="109982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1919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63500" y="25400"/>
              <a:ext cx="1132843" cy="578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554532" y="5452082"/>
            <a:ext cx="1293235" cy="1293235"/>
            <a:chOff x="0" y="0"/>
            <a:chExt cx="558800" cy="558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58800" cy="558800"/>
            </a:xfrm>
            <a:custGeom>
              <a:avLst/>
              <a:gdLst/>
              <a:ahLst/>
              <a:cxnLst/>
              <a:rect r="r" b="b" t="t" l="l"/>
              <a:pathLst>
                <a:path h="558800" w="558800">
                  <a:moveTo>
                    <a:pt x="0" y="558800"/>
                  </a:moveTo>
                  <a:cubicBezTo>
                    <a:pt x="0" y="411634"/>
                    <a:pt x="59606" y="267731"/>
                    <a:pt x="163669" y="163669"/>
                  </a:cubicBezTo>
                  <a:cubicBezTo>
                    <a:pt x="267731" y="59606"/>
                    <a:pt x="411634" y="0"/>
                    <a:pt x="558800" y="0"/>
                  </a:cubicBezTo>
                  <a:lnTo>
                    <a:pt x="558800" y="285081"/>
                  </a:lnTo>
                  <a:cubicBezTo>
                    <a:pt x="486712" y="285081"/>
                    <a:pt x="416225" y="314278"/>
                    <a:pt x="365251" y="365251"/>
                  </a:cubicBezTo>
                  <a:cubicBezTo>
                    <a:pt x="314278" y="416225"/>
                    <a:pt x="285081" y="486712"/>
                    <a:pt x="285081" y="558800"/>
                  </a:cubicBezTo>
                  <a:lnTo>
                    <a:pt x="0" y="55880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F505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127000" y="88900"/>
              <a:ext cx="304800" cy="342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-10800000">
            <a:off x="10451103" y="7448991"/>
            <a:ext cx="1293235" cy="1293235"/>
            <a:chOff x="0" y="0"/>
            <a:chExt cx="558800" cy="558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58800" cy="558800"/>
            </a:xfrm>
            <a:custGeom>
              <a:avLst/>
              <a:gdLst/>
              <a:ahLst/>
              <a:cxnLst/>
              <a:rect r="r" b="b" t="t" l="l"/>
              <a:pathLst>
                <a:path h="558800" w="558800">
                  <a:moveTo>
                    <a:pt x="0" y="558800"/>
                  </a:moveTo>
                  <a:cubicBezTo>
                    <a:pt x="0" y="411634"/>
                    <a:pt x="59606" y="267731"/>
                    <a:pt x="163669" y="163669"/>
                  </a:cubicBezTo>
                  <a:cubicBezTo>
                    <a:pt x="267731" y="59606"/>
                    <a:pt x="411634" y="0"/>
                    <a:pt x="558800" y="0"/>
                  </a:cubicBezTo>
                  <a:lnTo>
                    <a:pt x="558800" y="285081"/>
                  </a:lnTo>
                  <a:cubicBezTo>
                    <a:pt x="486712" y="285081"/>
                    <a:pt x="416225" y="314278"/>
                    <a:pt x="365251" y="365251"/>
                  </a:cubicBezTo>
                  <a:cubicBezTo>
                    <a:pt x="314278" y="416225"/>
                    <a:pt x="285081" y="486712"/>
                    <a:pt x="285081" y="558800"/>
                  </a:cubicBezTo>
                  <a:lnTo>
                    <a:pt x="0" y="55880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F505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127000" y="88900"/>
              <a:ext cx="304800" cy="342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6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748530" y="5674564"/>
            <a:ext cx="4687029" cy="3988064"/>
          </a:xfrm>
          <a:custGeom>
            <a:avLst/>
            <a:gdLst/>
            <a:ahLst/>
            <a:cxnLst/>
            <a:rect r="r" b="b" t="t" l="l"/>
            <a:pathLst>
              <a:path h="3988064" w="4687029">
                <a:moveTo>
                  <a:pt x="0" y="0"/>
                </a:moveTo>
                <a:lnTo>
                  <a:pt x="4687029" y="0"/>
                </a:lnTo>
                <a:lnTo>
                  <a:pt x="4687029" y="3988064"/>
                </a:lnTo>
                <a:lnTo>
                  <a:pt x="0" y="398806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3096" t="0" r="-3096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11856" y="1023209"/>
            <a:ext cx="6558409" cy="118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77"/>
              </a:lnSpc>
            </a:pPr>
            <a:r>
              <a:rPr lang="en-US" sz="6912">
                <a:solidFill>
                  <a:srgbClr val="1C394A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ARD AL-BIDAYA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960539" y="1427868"/>
            <a:ext cx="4866829" cy="701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The</a:t>
            </a:r>
            <a:r>
              <a:rPr lang="en-US" sz="3900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 Land of Beginning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11856" y="2351292"/>
            <a:ext cx="1021950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Why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Stellar is our foundation, not our limitation ?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11856" y="3111358"/>
            <a:ext cx="11396862" cy="1786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Stellar provides what traditional</a:t>
            </a:r>
            <a:r>
              <a:rPr lang="en-US" sz="1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DeFi can't: native compliance, institutional credibility, and emerging RWA infrastructure. While Blend and Slender bring lending to Stellar, we bring something transformative — interoperable credit that treats Stellar as a foundation, not a prison.</a:t>
            </a:r>
          </a:p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With verification baked into the protocol and transaction costs measured in fractions of cents, Stellar lets us build compliance-first, user-first lending. But our innovation lies in what we do next: we give every tokenized asset on Stellar a pathway to liquidity across all chains — making Stellar the birthplace of truly portable, programmable credit.</a:t>
            </a:r>
          </a:p>
          <a:p>
            <a:pPr algn="just">
              <a:lnSpc>
                <a:spcPts val="1540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4999249" y="6983442"/>
            <a:ext cx="4696123" cy="790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1C394A"/>
                </a:solidFill>
                <a:latin typeface="Gagalin"/>
                <a:ea typeface="Gagalin"/>
                <a:cs typeface="Gagalin"/>
                <a:sym typeface="Gagalin"/>
              </a:rPr>
              <a:t>NATIVE</a:t>
            </a:r>
            <a:r>
              <a:rPr lang="en-US" sz="2262">
                <a:solidFill>
                  <a:srgbClr val="1C394A"/>
                </a:solidFill>
                <a:latin typeface="Gagalin"/>
                <a:ea typeface="Gagalin"/>
                <a:cs typeface="Gagalin"/>
                <a:sym typeface="Gagalin"/>
              </a:rPr>
              <a:t> COMPLIANCE, </a:t>
            </a:r>
          </a:p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1C394A"/>
                </a:solidFill>
                <a:latin typeface="Gagalin"/>
                <a:ea typeface="Gagalin"/>
                <a:cs typeface="Gagalin"/>
                <a:sym typeface="Gagalin"/>
              </a:rPr>
              <a:t>                        BORDERLESS FREEDOM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006214" y="5398493"/>
            <a:ext cx="4783466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1C394A"/>
                </a:solidFill>
                <a:latin typeface="Fredoka"/>
                <a:ea typeface="Fredoka"/>
                <a:cs typeface="Fredoka"/>
                <a:sym typeface="Fredoka"/>
              </a:rPr>
              <a:t>RWA</a:t>
            </a:r>
            <a:r>
              <a:rPr lang="en-US" sz="2262">
                <a:solidFill>
                  <a:srgbClr val="1C394A"/>
                </a:solidFill>
                <a:latin typeface="Fredoka"/>
                <a:ea typeface="Fredoka"/>
                <a:cs typeface="Fredoka"/>
                <a:sym typeface="Fredoka"/>
              </a:rPr>
              <a:t> TOKENIZATION CATALYST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796147" y="7915036"/>
            <a:ext cx="4168818" cy="127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9"/>
              </a:lnSpc>
              <a:spcBef>
                <a:spcPct val="0"/>
              </a:spcBef>
            </a:pPr>
            <a:r>
              <a:rPr lang="en-US" sz="1214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Stellar's AUTH_REQUIRED ensures only verified holders access RWA tokens; </a:t>
            </a:r>
            <a:r>
              <a:rPr lang="en-US" sz="1214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our cross-chain bridge architecture extends that compliance to Ethereum, Polygon, and beyond — proving regulation and freedom are partners, not opposites.</a:t>
            </a:r>
          </a:p>
          <a:p>
            <a:pPr algn="ctr">
              <a:lnSpc>
                <a:spcPts val="1699"/>
              </a:lnSpc>
              <a:spcBef>
                <a:spcPct val="0"/>
              </a:spcBef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0313537" y="5875547"/>
            <a:ext cx="4168818" cy="127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9"/>
              </a:lnSpc>
              <a:spcBef>
                <a:spcPct val="0"/>
              </a:spcBef>
            </a:pPr>
            <a:r>
              <a:rPr lang="en-US" sz="1214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We transform Stellar's emerging RWA tokens — Treasury bills, bonds, securities — from dormant assets into productive c</a:t>
            </a:r>
            <a:r>
              <a:rPr lang="en-US" sz="1214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ollateral, creating instant demand that drives more issuers and capital into Stellar's ecosystem while unlocking liquidity everywhere.</a:t>
            </a:r>
          </a:p>
          <a:p>
            <a:pPr algn="ctr">
              <a:lnSpc>
                <a:spcPts val="16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78852" y="-1188622"/>
            <a:ext cx="8684330" cy="8700148"/>
          </a:xfrm>
          <a:custGeom>
            <a:avLst/>
            <a:gdLst/>
            <a:ahLst/>
            <a:cxnLst/>
            <a:rect r="r" b="b" t="t" l="l"/>
            <a:pathLst>
              <a:path h="8700148" w="8684330">
                <a:moveTo>
                  <a:pt x="0" y="0"/>
                </a:moveTo>
                <a:lnTo>
                  <a:pt x="8684330" y="0"/>
                </a:lnTo>
                <a:lnTo>
                  <a:pt x="8684330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36189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8530" y="624372"/>
            <a:ext cx="16790940" cy="9038256"/>
            <a:chOff x="0" y="0"/>
            <a:chExt cx="4422305" cy="23804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1963" t="-29025" r="-56186" b="-66115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9837647" y="3162130"/>
            <a:ext cx="11142290" cy="3962739"/>
          </a:xfrm>
          <a:custGeom>
            <a:avLst/>
            <a:gdLst/>
            <a:ahLst/>
            <a:cxnLst/>
            <a:rect r="r" b="b" t="t" l="l"/>
            <a:pathLst>
              <a:path h="3962739" w="11142290">
                <a:moveTo>
                  <a:pt x="0" y="0"/>
                </a:moveTo>
                <a:lnTo>
                  <a:pt x="11142290" y="0"/>
                </a:lnTo>
                <a:lnTo>
                  <a:pt x="11142290" y="3962740"/>
                </a:lnTo>
                <a:lnTo>
                  <a:pt x="0" y="39627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1391">
            <a:off x="-1714" y="-2012419"/>
            <a:ext cx="7854282" cy="8044423"/>
          </a:xfrm>
          <a:custGeom>
            <a:avLst/>
            <a:gdLst/>
            <a:ahLst/>
            <a:cxnLst/>
            <a:rect r="r" b="b" t="t" l="l"/>
            <a:pathLst>
              <a:path h="8044423" w="7854282">
                <a:moveTo>
                  <a:pt x="0" y="0"/>
                </a:moveTo>
                <a:lnTo>
                  <a:pt x="7854282" y="0"/>
                </a:lnTo>
                <a:lnTo>
                  <a:pt x="7854282" y="8044423"/>
                </a:lnTo>
                <a:lnTo>
                  <a:pt x="0" y="804442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158348" y="756283"/>
            <a:ext cx="7360569" cy="2512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3"/>
              </a:lnSpc>
            </a:pPr>
            <a:r>
              <a:rPr lang="en-US" sz="7224">
                <a:solidFill>
                  <a:srgbClr val="414141"/>
                </a:solidFill>
                <a:latin typeface="HK Modular"/>
                <a:ea typeface="HK Modular"/>
                <a:cs typeface="HK Modular"/>
                <a:sym typeface="HK Modular"/>
              </a:rPr>
              <a:t>ARTHA TANTRA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89409" y="1971692"/>
            <a:ext cx="3698448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"The System of Wealth"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86288" y="3740664"/>
            <a:ext cx="8850957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Amoresa"/>
                <a:ea typeface="Amoresa"/>
                <a:cs typeface="Amoresa"/>
                <a:sym typeface="Amoresa"/>
              </a:rPr>
              <a:t>Building sustainable infrastructure for institutional-grade DeFi lending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8530" y="6639601"/>
            <a:ext cx="5585066" cy="2390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Decentralized lending infrastructure combining Soroban smart contracts, AI-powered identity verification, and cross-chain credit protocols — enabling institutional RWA lending without intermediaries.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674593" y="4584132"/>
            <a:ext cx="5701992" cy="1990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Interest rate spreads between borrowers and lenders, origination fees, liquidation penalties, and bridge transaction fees — sustainable revenue from protocol utility, not speculation.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80895" y="7298451"/>
            <a:ext cx="5521236" cy="1990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Democratizing credit by transforming tokenized real-world assets and verified identities into instant, cross-chain liquidity — restoring finance's purpose: enabling prosperity through programmable trust.</a:t>
            </a:r>
          </a:p>
        </p:txBody>
      </p:sp>
      <p:sp>
        <p:nvSpPr>
          <p:cNvPr name="AutoShape 18" id="18"/>
          <p:cNvSpPr/>
          <p:nvPr/>
        </p:nvSpPr>
        <p:spPr>
          <a:xfrm flipV="true">
            <a:off x="3470620" y="5603154"/>
            <a:ext cx="2069555" cy="99474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7859235" y="6574551"/>
            <a:ext cx="686565" cy="177782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H="true">
            <a:off x="1533649" y="9118334"/>
            <a:ext cx="1789864" cy="123569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10634714" y="9319374"/>
            <a:ext cx="2019101" cy="9306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78852" y="-1188622"/>
            <a:ext cx="8684330" cy="8700148"/>
          </a:xfrm>
          <a:custGeom>
            <a:avLst/>
            <a:gdLst/>
            <a:ahLst/>
            <a:cxnLst/>
            <a:rect r="r" b="b" t="t" l="l"/>
            <a:pathLst>
              <a:path h="8700148" w="8684330">
                <a:moveTo>
                  <a:pt x="0" y="0"/>
                </a:moveTo>
                <a:lnTo>
                  <a:pt x="8684330" y="0"/>
                </a:lnTo>
                <a:lnTo>
                  <a:pt x="8684330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36189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8530" y="624372"/>
            <a:ext cx="16790940" cy="9038256"/>
            <a:chOff x="0" y="0"/>
            <a:chExt cx="4422305" cy="23804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1963" t="-29025" r="-56186" b="-66115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548127" y="5393315"/>
            <a:ext cx="5040396" cy="5362123"/>
          </a:xfrm>
          <a:custGeom>
            <a:avLst/>
            <a:gdLst/>
            <a:ahLst/>
            <a:cxnLst/>
            <a:rect r="r" b="b" t="t" l="l"/>
            <a:pathLst>
              <a:path h="5362123" w="5040396">
                <a:moveTo>
                  <a:pt x="0" y="0"/>
                </a:moveTo>
                <a:lnTo>
                  <a:pt x="5040396" y="0"/>
                </a:lnTo>
                <a:lnTo>
                  <a:pt x="5040396" y="5362123"/>
                </a:lnTo>
                <a:lnTo>
                  <a:pt x="0" y="53621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127871" y="3101071"/>
            <a:ext cx="6975907" cy="7846112"/>
          </a:xfrm>
          <a:custGeom>
            <a:avLst/>
            <a:gdLst/>
            <a:ahLst/>
            <a:cxnLst/>
            <a:rect r="r" b="b" t="t" l="l"/>
            <a:pathLst>
              <a:path h="7846112" w="6975907">
                <a:moveTo>
                  <a:pt x="0" y="0"/>
                </a:moveTo>
                <a:lnTo>
                  <a:pt x="6975907" y="0"/>
                </a:lnTo>
                <a:lnTo>
                  <a:pt x="6975907" y="7846111"/>
                </a:lnTo>
                <a:lnTo>
                  <a:pt x="0" y="784611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3734" y="1694797"/>
            <a:ext cx="7658545" cy="55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6"/>
              </a:lnSpc>
              <a:spcBef>
                <a:spcPct val="0"/>
              </a:spcBef>
            </a:pPr>
            <a:r>
              <a:rPr lang="en-US" sz="3262">
                <a:solidFill>
                  <a:srgbClr val="000000"/>
                </a:solidFill>
                <a:latin typeface="Bank Gothic Light"/>
                <a:ea typeface="Bank Gothic Light"/>
                <a:cs typeface="Bank Gothic Light"/>
                <a:sym typeface="Bank Gothic Light"/>
              </a:rPr>
              <a:t>From foundation to frontier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5599" y="2499217"/>
            <a:ext cx="14629478" cy="962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6"/>
              </a:lnSpc>
              <a:spcBef>
                <a:spcPct val="0"/>
              </a:spcBef>
            </a:pPr>
            <a:r>
              <a:rPr lang="en-US" sz="1862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Establish Stellar as our compliance anchor, onboard institutional RWA issuers creating supply, attract yield-seeking liquidity providers creating demand, prove cross-chain utility through bridge deployments, then scale through partnerships — building network effects before geographic expansion.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4033070"/>
            <a:ext cx="5662687" cy="472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6"/>
              </a:lnSpc>
              <a:spcBef>
                <a:spcPct val="0"/>
              </a:spcBef>
            </a:pPr>
            <a:r>
              <a:rPr lang="en-US" sz="2762">
                <a:solidFill>
                  <a:srgbClr val="1C394A"/>
                </a:solidFill>
                <a:latin typeface="Bank Gothic Light"/>
                <a:ea typeface="Bank Gothic Light"/>
                <a:cs typeface="Bank Gothic Light"/>
                <a:sym typeface="Bank Gothic Light"/>
              </a:rPr>
              <a:t>Strategic Deployment Phases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05599" y="783584"/>
            <a:ext cx="9439877" cy="1120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>
                <a:solidFill>
                  <a:srgbClr val="1C394A"/>
                </a:solidFill>
                <a:latin typeface="Zen Dots"/>
                <a:ea typeface="Zen Dots"/>
                <a:cs typeface="Zen Dots"/>
                <a:sym typeface="Zen Dots"/>
              </a:rPr>
              <a:t>ITER CRESCENDI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2618" y="5460148"/>
            <a:ext cx="6026925" cy="1712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6"/>
              </a:lnSpc>
              <a:spcBef>
                <a:spcPct val="0"/>
              </a:spcBef>
            </a:pP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Phase 1: PROTOCOL GENESIS</a:t>
            </a:r>
          </a:p>
          <a:p>
            <a:pPr algn="ctr">
              <a:lnSpc>
                <a:spcPts val="2746"/>
              </a:lnSpc>
              <a:spcBef>
                <a:spcPct val="0"/>
              </a:spcBef>
            </a:pP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Launch core lending contracts on Stellar, onboard 3-5 institutional RWA issuers, establish liquidity pools with early LPs, and achieve $5M+ TVL demonstrating product-market fit.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345142" y="7420086"/>
            <a:ext cx="6026925" cy="2055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6"/>
              </a:lnSpc>
              <a:spcBef>
                <a:spcPct val="0"/>
              </a:spcBef>
            </a:pP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Phase 2: CHAIN EXPANSION</a:t>
            </a:r>
          </a:p>
          <a:p>
            <a:pPr algn="ctr">
              <a:lnSpc>
                <a:spcPts val="2746"/>
              </a:lnSpc>
              <a:spcBef>
                <a:spcPct val="0"/>
              </a:spcBef>
            </a:pP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Deploy cross-chain bridges to Ethereum and Polygon, enable borrowers to access liquidity on any chain using Stellar-verified collateral, and scale TVL to $50M+ through multi-chain accessibility.</a:t>
            </a:r>
          </a:p>
          <a:p>
            <a:pPr algn="ctr">
              <a:lnSpc>
                <a:spcPts val="2746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7973087" y="4042595"/>
            <a:ext cx="6026925" cy="2398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6"/>
              </a:lnSpc>
              <a:spcBef>
                <a:spcPct val="0"/>
              </a:spcBef>
            </a:pP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Phas</a:t>
            </a: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 3: MARKET DOMINANCE</a:t>
            </a:r>
          </a:p>
          <a:p>
            <a:pPr algn="ctr">
              <a:lnSpc>
                <a:spcPts val="2746"/>
              </a:lnSpc>
              <a:spcBef>
                <a:spcPct val="0"/>
              </a:spcBef>
            </a:pPr>
            <a:r>
              <a:rPr lang="en-US" sz="196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Launch identity-verified non-collateral lending, establish regulatory partnerships in key jurisdictions, integrate with institutional custody providers, and capture 20%+ of tokenized Treasury lending market share.</a:t>
            </a:r>
          </a:p>
          <a:p>
            <a:pPr algn="ctr">
              <a:lnSpc>
                <a:spcPts val="2746"/>
              </a:lnSpc>
              <a:spcBef>
                <a:spcPct val="0"/>
              </a:spcBef>
            </a:pPr>
          </a:p>
        </p:txBody>
      </p:sp>
      <p:sp>
        <p:nvSpPr>
          <p:cNvPr name="AutoShape 19" id="19"/>
          <p:cNvSpPr/>
          <p:nvPr/>
        </p:nvSpPr>
        <p:spPr>
          <a:xfrm>
            <a:off x="713398" y="4336182"/>
            <a:ext cx="293948" cy="210450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4238454" y="7172436"/>
            <a:ext cx="2106688" cy="136029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H="true" flipV="true">
            <a:off x="7894932" y="5228629"/>
            <a:ext cx="4502372" cy="316530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V="true">
            <a:off x="14068492" y="2005794"/>
            <a:ext cx="3470978" cy="310156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0868" y="-592881"/>
            <a:ext cx="20449737" cy="11972391"/>
          </a:xfrm>
          <a:custGeom>
            <a:avLst/>
            <a:gdLst/>
            <a:ahLst/>
            <a:cxnLst/>
            <a:rect r="r" b="b" t="t" l="l"/>
            <a:pathLst>
              <a:path h="11972391" w="20449737">
                <a:moveTo>
                  <a:pt x="0" y="0"/>
                </a:moveTo>
                <a:lnTo>
                  <a:pt x="20449736" y="0"/>
                </a:lnTo>
                <a:lnTo>
                  <a:pt x="20449736" y="11972391"/>
                </a:lnTo>
                <a:lnTo>
                  <a:pt x="0" y="1197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78852" y="-1188622"/>
            <a:ext cx="8684330" cy="8700148"/>
          </a:xfrm>
          <a:custGeom>
            <a:avLst/>
            <a:gdLst/>
            <a:ahLst/>
            <a:cxnLst/>
            <a:rect r="r" b="b" t="t" l="l"/>
            <a:pathLst>
              <a:path h="8700148" w="8684330">
                <a:moveTo>
                  <a:pt x="0" y="0"/>
                </a:moveTo>
                <a:lnTo>
                  <a:pt x="8684330" y="0"/>
                </a:lnTo>
                <a:lnTo>
                  <a:pt x="8684330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136189"/>
            <a:ext cx="19242811" cy="10423189"/>
          </a:xfrm>
          <a:custGeom>
            <a:avLst/>
            <a:gdLst/>
            <a:ahLst/>
            <a:cxnLst/>
            <a:rect r="r" b="b" t="t" l="l"/>
            <a:pathLst>
              <a:path h="10423189" w="19242811">
                <a:moveTo>
                  <a:pt x="0" y="0"/>
                </a:moveTo>
                <a:lnTo>
                  <a:pt x="19242811" y="0"/>
                </a:lnTo>
                <a:lnTo>
                  <a:pt x="19242811" y="10423189"/>
                </a:lnTo>
                <a:lnTo>
                  <a:pt x="0" y="1042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8530" y="633131"/>
            <a:ext cx="16790940" cy="9038256"/>
            <a:chOff x="0" y="0"/>
            <a:chExt cx="4422305" cy="23804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22305" cy="2380446"/>
            </a:xfrm>
            <a:custGeom>
              <a:avLst/>
              <a:gdLst/>
              <a:ahLst/>
              <a:cxnLst/>
              <a:rect r="r" b="b" t="t" l="l"/>
              <a:pathLst>
                <a:path h="2380446" w="4422305">
                  <a:moveTo>
                    <a:pt x="23515" y="0"/>
                  </a:moveTo>
                  <a:lnTo>
                    <a:pt x="4398790" y="0"/>
                  </a:lnTo>
                  <a:cubicBezTo>
                    <a:pt x="4405027" y="0"/>
                    <a:pt x="4411008" y="2477"/>
                    <a:pt x="4415418" y="6887"/>
                  </a:cubicBezTo>
                  <a:cubicBezTo>
                    <a:pt x="4419828" y="11297"/>
                    <a:pt x="4422305" y="17278"/>
                    <a:pt x="4422305" y="23515"/>
                  </a:cubicBezTo>
                  <a:lnTo>
                    <a:pt x="4422305" y="2356931"/>
                  </a:lnTo>
                  <a:cubicBezTo>
                    <a:pt x="4422305" y="2369918"/>
                    <a:pt x="4411777" y="2380446"/>
                    <a:pt x="4398790" y="2380446"/>
                  </a:cubicBezTo>
                  <a:lnTo>
                    <a:pt x="23515" y="2380446"/>
                  </a:lnTo>
                  <a:cubicBezTo>
                    <a:pt x="10528" y="2380446"/>
                    <a:pt x="0" y="2369918"/>
                    <a:pt x="0" y="2356931"/>
                  </a:cubicBezTo>
                  <a:lnTo>
                    <a:pt x="0" y="23515"/>
                  </a:lnTo>
                  <a:cubicBezTo>
                    <a:pt x="0" y="10528"/>
                    <a:pt x="10528" y="0"/>
                    <a:pt x="2351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22305" cy="2418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5400000">
            <a:off x="12483195" y="6469353"/>
            <a:ext cx="5958545" cy="6899368"/>
          </a:xfrm>
          <a:custGeom>
            <a:avLst/>
            <a:gdLst/>
            <a:ahLst/>
            <a:cxnLst/>
            <a:rect r="r" b="b" t="t" l="l"/>
            <a:pathLst>
              <a:path h="6899368" w="5958545">
                <a:moveTo>
                  <a:pt x="5958546" y="0"/>
                </a:moveTo>
                <a:lnTo>
                  <a:pt x="0" y="0"/>
                </a:lnTo>
                <a:lnTo>
                  <a:pt x="0" y="6899368"/>
                </a:lnTo>
                <a:lnTo>
                  <a:pt x="5958546" y="6899368"/>
                </a:lnTo>
                <a:lnTo>
                  <a:pt x="595854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85829" y="-19050"/>
            <a:ext cx="585349" cy="624372"/>
          </a:xfrm>
          <a:custGeom>
            <a:avLst/>
            <a:gdLst/>
            <a:ahLst/>
            <a:cxnLst/>
            <a:rect r="r" b="b" t="t" l="l"/>
            <a:pathLst>
              <a:path h="624372" w="585349">
                <a:moveTo>
                  <a:pt x="0" y="0"/>
                </a:moveTo>
                <a:lnTo>
                  <a:pt x="585349" y="0"/>
                </a:lnTo>
                <a:lnTo>
                  <a:pt x="585349" y="624372"/>
                </a:lnTo>
                <a:lnTo>
                  <a:pt x="0" y="6243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1963" t="-29025" r="-56186" b="-66115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58996" y="207676"/>
            <a:ext cx="1112044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 u="sng">
                <a:solidFill>
                  <a:srgbClr val="0F505B"/>
                </a:solidFill>
                <a:latin typeface="Amoresa"/>
                <a:ea typeface="Amoresa"/>
                <a:cs typeface="Amoresa"/>
                <a:sym typeface="Amoresa"/>
              </a:rPr>
              <a:t>Credease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6766859">
            <a:off x="7057299" y="7910794"/>
            <a:ext cx="5128213" cy="5937931"/>
          </a:xfrm>
          <a:custGeom>
            <a:avLst/>
            <a:gdLst/>
            <a:ahLst/>
            <a:cxnLst/>
            <a:rect r="r" b="b" t="t" l="l"/>
            <a:pathLst>
              <a:path h="5937931" w="5128213">
                <a:moveTo>
                  <a:pt x="5128213" y="0"/>
                </a:moveTo>
                <a:lnTo>
                  <a:pt x="0" y="0"/>
                </a:lnTo>
                <a:lnTo>
                  <a:pt x="0" y="5937931"/>
                </a:lnTo>
                <a:lnTo>
                  <a:pt x="5128213" y="5937931"/>
                </a:lnTo>
                <a:lnTo>
                  <a:pt x="5128213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141445" y="1642461"/>
            <a:ext cx="4822478" cy="380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66"/>
              </a:lnSpc>
              <a:spcBef>
                <a:spcPct val="0"/>
              </a:spcBef>
            </a:pPr>
            <a:r>
              <a:rPr lang="en-US" sz="226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Ascending toward autonomous credit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71178" y="880459"/>
            <a:ext cx="6104334" cy="800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545454"/>
                </a:solidFill>
                <a:latin typeface="Brick Sans"/>
                <a:ea typeface="Brick Sans"/>
                <a:cs typeface="Brick Sans"/>
                <a:sym typeface="Brick Sans"/>
              </a:rPr>
              <a:t>SCALA EVOTIONIS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2140012"/>
            <a:ext cx="7957094" cy="1956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5"/>
              </a:lnSpc>
            </a:pP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Milestone 1: TRUST INFRASTRUCTURE</a:t>
            </a:r>
          </a:p>
          <a:p>
            <a:pPr algn="ctr">
              <a:lnSpc>
                <a:spcPts val="2215"/>
              </a:lnSpc>
              <a:spcBef>
                <a:spcPct val="0"/>
              </a:spcBef>
            </a:pP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Deploy f</a:t>
            </a: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oundational Soroban protocol on Stellar: compliant lending contracts with native AUTH_REQUIRED verification, dynamic interest rate algorithms, oracle network for RWA pricing, yield-bearing liquidity tokens, and insurance mechanisms — establishing the bedrock where code enforces compliance and transparency replaces intermediaries.</a:t>
            </a:r>
          </a:p>
          <a:p>
            <a:pPr algn="ctr">
              <a:lnSpc>
                <a:spcPts val="2215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025748" y="4058841"/>
            <a:ext cx="7957094" cy="1956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5"/>
              </a:lnSpc>
            </a:pP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</a:t>
            </a: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estone 2: BORDERLESS CREDIT</a:t>
            </a:r>
          </a:p>
          <a:p>
            <a:pPr algn="ctr">
              <a:lnSpc>
                <a:spcPts val="2215"/>
              </a:lnSpc>
              <a:spcBef>
                <a:spcPct val="0"/>
              </a:spcBef>
            </a:pP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</a:t>
            </a: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unch interoperability layer: cross-chain bridges connecting Stellar to Ethereum, Polygon, and Arbitrum; privacy-first AI verification client generating portable identity attestations; unified credit scoring aggregating transaction history across all chains; non-collateral lending for verified identities — proving credit transcends blockchains and geographies.</a:t>
            </a:r>
          </a:p>
          <a:p>
            <a:pPr algn="ctr">
              <a:lnSpc>
                <a:spcPts val="2215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8700432" y="6130070"/>
            <a:ext cx="7113926" cy="1956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5"/>
              </a:lnSpc>
            </a:pP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Milestone 3: AUTONOMOUS PROSPERITY</a:t>
            </a:r>
          </a:p>
          <a:p>
            <a:pPr algn="ctr">
              <a:lnSpc>
                <a:spcPts val="2215"/>
              </a:lnSpc>
              <a:spcBef>
                <a:spcPct val="0"/>
              </a:spcBef>
            </a:pP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158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chieve self-governing infrastructure: AI-powered risk assessment adapting to market conditions; autonomous liquidation protecting lenders without central control; DAO governance enabling community-driven evolution; institutional APIs white-labeling compliant credit rails; regulatory automation scaling across jurisdictions — completing the renaissance of programmable, accessible finance.</a:t>
            </a:r>
          </a:p>
        </p:txBody>
      </p:sp>
      <p:sp>
        <p:nvSpPr>
          <p:cNvPr name="AutoShape 17" id="17"/>
          <p:cNvSpPr/>
          <p:nvPr/>
        </p:nvSpPr>
        <p:spPr>
          <a:xfrm flipH="true">
            <a:off x="13122547" y="633131"/>
            <a:ext cx="2770392" cy="1544981"/>
          </a:xfrm>
          <a:prstGeom prst="line">
            <a:avLst/>
          </a:prstGeom>
          <a:ln cap="flat" w="38100">
            <a:solidFill>
              <a:srgbClr val="0F505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V="true">
            <a:off x="5004295" y="4096941"/>
            <a:ext cx="8118252" cy="0"/>
          </a:xfrm>
          <a:prstGeom prst="line">
            <a:avLst/>
          </a:prstGeom>
          <a:ln cap="flat" w="38100">
            <a:solidFill>
              <a:srgbClr val="0F505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5004295" y="6015770"/>
            <a:ext cx="7253100" cy="152400"/>
          </a:xfrm>
          <a:prstGeom prst="line">
            <a:avLst/>
          </a:prstGeom>
          <a:ln cap="flat" w="38100">
            <a:solidFill>
              <a:srgbClr val="0F505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V="true">
            <a:off x="2437376" y="8086998"/>
            <a:ext cx="9820019" cy="1584389"/>
          </a:xfrm>
          <a:prstGeom prst="line">
            <a:avLst/>
          </a:prstGeom>
          <a:ln cap="flat" w="38100">
            <a:solidFill>
              <a:srgbClr val="0F505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DAG2JKBFk-s</dc:identifier>
  <dcterms:modified xsi:type="dcterms:W3CDTF">2011-08-01T06:04:30Z</dcterms:modified>
  <cp:revision>1</cp:revision>
  <dc:title>Fles</dc:title>
</cp:coreProperties>
</file>

<file path=docProps/thumbnail.jpeg>
</file>